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59"/>
  </p:notesMasterIdLst>
  <p:sldIdLst>
    <p:sldId id="256" r:id="rId2"/>
    <p:sldId id="257" r:id="rId3"/>
    <p:sldId id="258" r:id="rId4"/>
    <p:sldId id="259" r:id="rId5"/>
    <p:sldId id="338" r:id="rId6"/>
    <p:sldId id="339" r:id="rId7"/>
    <p:sldId id="340" r:id="rId8"/>
    <p:sldId id="337" r:id="rId9"/>
    <p:sldId id="321" r:id="rId10"/>
    <p:sldId id="322" r:id="rId11"/>
    <p:sldId id="323" r:id="rId12"/>
    <p:sldId id="324" r:id="rId13"/>
    <p:sldId id="326" r:id="rId14"/>
    <p:sldId id="325" r:id="rId15"/>
    <p:sldId id="328" r:id="rId16"/>
    <p:sldId id="341" r:id="rId17"/>
    <p:sldId id="342" r:id="rId18"/>
    <p:sldId id="349" r:id="rId19"/>
    <p:sldId id="348" r:id="rId20"/>
    <p:sldId id="347" r:id="rId21"/>
    <p:sldId id="346" r:id="rId22"/>
    <p:sldId id="350" r:id="rId23"/>
    <p:sldId id="345" r:id="rId24"/>
    <p:sldId id="344" r:id="rId25"/>
    <p:sldId id="351" r:id="rId26"/>
    <p:sldId id="352" r:id="rId27"/>
    <p:sldId id="353" r:id="rId28"/>
    <p:sldId id="354" r:id="rId29"/>
    <p:sldId id="356" r:id="rId30"/>
    <p:sldId id="355" r:id="rId31"/>
    <p:sldId id="357" r:id="rId32"/>
    <p:sldId id="359" r:id="rId33"/>
    <p:sldId id="360" r:id="rId34"/>
    <p:sldId id="361" r:id="rId35"/>
    <p:sldId id="365" r:id="rId36"/>
    <p:sldId id="362" r:id="rId37"/>
    <p:sldId id="366" r:id="rId38"/>
    <p:sldId id="367" r:id="rId39"/>
    <p:sldId id="368" r:id="rId40"/>
    <p:sldId id="372" r:id="rId41"/>
    <p:sldId id="373" r:id="rId42"/>
    <p:sldId id="374" r:id="rId43"/>
    <p:sldId id="371" r:id="rId44"/>
    <p:sldId id="370" r:id="rId45"/>
    <p:sldId id="375" r:id="rId46"/>
    <p:sldId id="376" r:id="rId47"/>
    <p:sldId id="377" r:id="rId48"/>
    <p:sldId id="379" r:id="rId49"/>
    <p:sldId id="382" r:id="rId50"/>
    <p:sldId id="381" r:id="rId51"/>
    <p:sldId id="387" r:id="rId52"/>
    <p:sldId id="388" r:id="rId53"/>
    <p:sldId id="389" r:id="rId54"/>
    <p:sldId id="383" r:id="rId55"/>
    <p:sldId id="384" r:id="rId56"/>
    <p:sldId id="378" r:id="rId57"/>
    <p:sldId id="319" r:id="rId5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5237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7650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6581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044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8288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227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43632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9638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6054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17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6355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529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77535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175384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777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40153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3498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02532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11215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07939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41634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60984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4358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01014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48667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48314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550287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4763914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02334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03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69504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97819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1336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56947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08434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480242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14225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7029054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69182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6406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02003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945839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72839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404428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11216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846734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702098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74978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57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1" name="Google Shape;741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" name="Google Shape;742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2513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14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2213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922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ostgrespro.ru/docs/enterprise/11/multimaster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76A30-81B7-2FB9-CF30-5957B2294693}"/>
              </a:ext>
            </a:extLst>
          </p:cNvPr>
          <p:cNvSpPr txBox="1"/>
          <p:nvPr/>
        </p:nvSpPr>
        <p:spPr>
          <a:xfrm>
            <a:off x="2677385" y="1375946"/>
            <a:ext cx="6097508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Password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Ticket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cache: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FILE:/tmp/krb5cc_0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Default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Valid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starting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06/07/2023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05:01: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krbtgt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renew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until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19:00: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58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5FE4515-8314-20D9-FF8B-D936EB4EAD8C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70675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74B22-D7DA-2EDA-78CC-5C0D9DE7CDB5}"/>
              </a:ext>
            </a:extLst>
          </p:cNvPr>
          <p:cNvSpPr txBox="1"/>
          <p:nvPr/>
        </p:nvSpPr>
        <p:spPr>
          <a:xfrm>
            <a:off x="2587028" y="1362456"/>
            <a:ext cx="936722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выполняем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Powershell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Server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делаем пользователя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службы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 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UserPrincipalName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"pgpro@xxxxx.ru"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–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AccountPassword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ConvertTo-SecureString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"cKFjW5b6LqkSTnp"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AsPlainText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-force) -Enabled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 Set-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PasswordNeverExpires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CannotChangePassword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DNS record 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DnsServerResourceRecordA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-IPv4Address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ZoneName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xxxxx.ru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SPN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setspn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-A POSTGRES/vpgpro.xxxxx.ru XXXXX.RU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генерируем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в пути содержится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кирилица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то на время генерации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перенести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потом можно обратно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ktpass.exe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postgres/vpgpro.xxxxx.ru XXXXX.RU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KRB5_NT_PRINCIPAL -crypto ALL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pgpro@xxxxx.ru -pass cKFjW5b6LqkSTnp -out C:\krb5.keytab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995948AE-23B0-A34A-ADD8-6232D8EF01F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47331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68A0D4-A974-6D4E-17A5-C4DFDFF8E97A}"/>
              </a:ext>
            </a:extLst>
          </p:cNvPr>
          <p:cNvSpPr txBox="1"/>
          <p:nvPr/>
        </p:nvSpPr>
        <p:spPr>
          <a:xfrm>
            <a:off x="2677384" y="1362456"/>
            <a:ext cx="8865783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копируем файл на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linux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ae@vpgpro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:/home/ae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смотрим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где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ждет файл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krb_server_keyfile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/opt/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скопируем туда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защитим его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проверим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POSTGRES/vpgpro.xxxxx.ru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klist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покажет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тикет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защитим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chmod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chown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postgres:postgres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7AEC17D9-7CA9-400B-55AB-F15CEE6B3E0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3394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0BD743-C0CD-ABF6-DDBA-BE8EB3DB2FEB}"/>
              </a:ext>
            </a:extLst>
          </p:cNvPr>
          <p:cNvSpPr txBox="1"/>
          <p:nvPr/>
        </p:nvSpPr>
        <p:spPr>
          <a:xfrm>
            <a:off x="2677385" y="1379577"/>
            <a:ext cx="919170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правим разрешения подключения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доменов много, то можно усложнить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не обрезать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REALM,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парсить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их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regexp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ами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=1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 map=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формула как выкусывать имя пользователя из его полного имени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/^(.*)@XXXXX\.RU$ \1"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pg_ident.conf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users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не важен регистр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krb_caseins_users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Создадим пользователя под которым будет приходить из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готов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0748BEF-D116-FE75-6CFE-0FF870026B5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59300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3E3F23-E7C4-C7B1-FB9C-7FE3AC8B1944}"/>
              </a:ext>
            </a:extLst>
          </p:cNvPr>
          <p:cNvSpPr txBox="1"/>
          <p:nvPr/>
        </p:nvSpPr>
        <p:spPr>
          <a:xfrm>
            <a:off x="2677385" y="1362456"/>
            <a:ext cx="920076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ставим 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клиента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postgresql-15.3-1-windows-x64.exe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запускаем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C:\Users\ivanovii&gt;psql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логин и пароль у меня не спросили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\c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You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connected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version();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version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-------------------------------------------------------------------------------------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PostgreSQL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x86_64-pc-linux-gnu,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compiled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(Debian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10.2.1-6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10.2.1 20210110, 64-bit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(1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D8FC15E8-3BD7-DD9E-2312-22BAFC08EA1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30661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5797296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1269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7394B6-DFA6-6442-6ADB-A29BCAE8C39D}"/>
              </a:ext>
            </a:extLst>
          </p:cNvPr>
          <p:cNvSpPr txBox="1"/>
          <p:nvPr/>
        </p:nvSpPr>
        <p:spPr>
          <a:xfrm>
            <a:off x="2645966" y="1362456"/>
            <a:ext cx="8806668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 Foreign data wrapper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is a PostgreSQL foreign data wrapper that can connect to databases that use the Tabular Data Stream (TDS) protocol, such as Sybase databases and Microsoft SQL server.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https://github.com/tds-fdw/tds_fdw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libsybdb5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-common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https://github.com/tds-fdw/tds_fdw.git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host = sql-2016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#port = 1433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version = 7.3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instance = 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</p:spTree>
    <p:extLst>
      <p:ext uri="{BB962C8B-B14F-4D97-AF65-F5344CB8AC3E}">
        <p14:creationId xmlns:p14="http://schemas.microsoft.com/office/powerpoint/2010/main" val="3907427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75123-CBFF-EE8E-4CA7-4E072DE8282C}"/>
              </a:ext>
            </a:extLst>
          </p:cNvPr>
          <p:cNvSpPr txBox="1"/>
          <p:nvPr/>
        </p:nvSpPr>
        <p:spPr>
          <a:xfrm>
            <a:off x="2645966" y="1362456"/>
            <a:ext cx="616088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подключения из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демо таблички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[id]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uniqueidentifier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CONSTRAINT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[DF_table1_test_id]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FOR [id]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].[table2_test](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'First'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'Second'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19513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C5386-5CAA-5C38-4919-E2D9B54ACD13}"/>
              </a:ext>
            </a:extLst>
          </p:cNvPr>
          <p:cNvSpPr txBox="1"/>
          <p:nvPr/>
        </p:nvSpPr>
        <p:spPr>
          <a:xfrm>
            <a:off x="2645966" y="1362456"/>
            <a:ext cx="60975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СУБД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exists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public;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WRAPPER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integration_test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MAPPING FOR CURRENT_USER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(username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import_default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'true'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86403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F256D-3CF7-CCDC-49B3-46E5324FE2CB}"/>
              </a:ext>
            </a:extLst>
          </p:cNvPr>
          <p:cNvSpPr txBox="1"/>
          <p:nvPr/>
        </p:nvSpPr>
        <p:spPr>
          <a:xfrm>
            <a:off x="2645966" y="1362456"/>
            <a:ext cx="716799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ms.table1_test;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id                  |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--------------------------------------+--------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f4fd2847-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7007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-46e5-8f5f-995d1ab656a3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First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d71bf2ec-d8f5-431a-9cde-c98bd71c1aca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Second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ms.table2_test;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id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----+------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633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A3B31F-0239-1D24-3C2D-822765BE6293}"/>
              </a:ext>
            </a:extLst>
          </p:cNvPr>
          <p:cNvSpPr txBox="1"/>
          <p:nvPr/>
        </p:nvSpPr>
        <p:spPr>
          <a:xfrm>
            <a:off x="2645965" y="1362456"/>
            <a:ext cx="915975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Сделаем табличек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'1111'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'2222'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проверим что работает хотя бы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из под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rogram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\1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\b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172.16.20.1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Password: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WARNING: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(866) differs from Windows code page (1251)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8-bit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characters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might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correctly.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reference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page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"Notes for Windows users"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details.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68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0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дисплей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5A987F87-9516-9950-11FF-5C7836F671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6973" y="2299076"/>
            <a:ext cx="4429743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64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87F9F-E279-5A7D-9372-4947624F64E7}"/>
              </a:ext>
            </a:extLst>
          </p:cNvPr>
          <p:cNvSpPr txBox="1"/>
          <p:nvPr/>
        </p:nvSpPr>
        <p:spPr>
          <a:xfrm>
            <a:off x="2645966" y="1362456"/>
            <a:ext cx="92723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@server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@srvproduct=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N'Postgres 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@provider=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N'MSDASQL'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@datasrc=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N'pgtest’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 For security reasons the linked server remote logins password is changed with ######## */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master.dbo.sp_addlinkedsrvlogin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@rmtsrvname=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,@useself=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N'False'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,@locallogin=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,@rmtuser=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N'msuser_test'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,@rmtpassword=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54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1FF9C6-0911-C71D-91DC-BD03F8A5B523}"/>
              </a:ext>
            </a:extLst>
          </p:cNvPr>
          <p:cNvSpPr txBox="1"/>
          <p:nvPr/>
        </p:nvSpPr>
        <p:spPr>
          <a:xfrm>
            <a:off x="2645966" y="1362456"/>
            <a:ext cx="61608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PGPRO.postgres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.[public].table3</a:t>
            </a:r>
          </a:p>
        </p:txBody>
      </p:sp>
      <p:pic>
        <p:nvPicPr>
          <p:cNvPr id="7" name="Рисунок 6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50DA5F50-A5D2-3632-DE76-767058586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245" y="1670233"/>
            <a:ext cx="6439799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55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4321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 AD существует структура групп обеспечивающих пользователей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достпом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SQL. Необходимо эти группы отзеркалить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вместе с пользователями и их членством в группах.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Запускаем синхронизацию и проверяем 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Правим AD, проверяем</a:t>
            </a: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98259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9169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D9771-2249-AAF5-DA18-6B3B59159CF9}"/>
              </a:ext>
            </a:extLst>
          </p:cNvPr>
          <p:cNvSpPr txBox="1"/>
          <p:nvPr/>
        </p:nvSpPr>
        <p:spPr>
          <a:xfrm>
            <a:off x="2392469" y="1362456"/>
            <a:ext cx="916880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program helps to solve the issue by synchronizing users, groups and their memberships from LDAP to PostgreSQL.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https://github.com/larskanis/pg-ldap-sync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пререквизиты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apt-get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ruby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libpq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-sync install from 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https://github.com/larskanis/pg-ldap-sync.git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-sync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gem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bundler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создаем служебные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 &amp;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GROUP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223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F89EB-5906-4754-0686-9389BE162A00}"/>
              </a:ext>
            </a:extLst>
          </p:cNvPr>
          <p:cNvSpPr txBox="1"/>
          <p:nvPr/>
        </p:nvSpPr>
        <p:spPr>
          <a:xfrm>
            <a:off x="2745554" y="1362456"/>
            <a:ext cx="892437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With this sample config the distinction between LDAP-synchronized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groups/users from manually created PostgreSQL users is done by the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membership in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and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These two roles have to be defined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manally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before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can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run and all synchronized users/groups will become member of them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later on: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GROUP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USER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LDAP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http://net-ldap.rubyforge.org/Net/LDAP.html#method-c-new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dc-1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389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auth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:simple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pgpro,CN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cKFj5b6LqkSTnp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047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users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LDAP filter (according to RFC 2254)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defines to users in LDAP to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(&amp;(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=person)(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organizationalPerson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Add lowercase name *and* original name for use as PG role names (useful for migrating between case types)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bothcase_name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groups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must reference to all member DN's of the given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member_attribute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member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180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PostgreSQL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http://rubydoc.info/gems/pg/PG/Connection#initialize-instance_method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localhost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msuser_test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P@$$w0rd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users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groups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GRANT &lt;role&gt; TO &lt;group&gt;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grant_options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37975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Отказоустойчивый к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орпоративный кластер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635907" y="5590113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635907" y="6012671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реальные изменения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[2023-06-07T18:28:19.052281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[2023-06-07T18:28:19.065129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[2023-06-07T18:28:19.065320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[2023-06-07T18:28:19.072834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user stat: create: 1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[2023-06-07T18:28:19.072930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group stat: create: 2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membership stat: grant: 1 revoke: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[2023-06-07T18:28:19.072994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[2023-06-07T18:28:19.074962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[2023-06-07T18:28:19.076218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[2023-06-07T18:28:19.077110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48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4464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\du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      List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Role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|                         Attributes                         |            Member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--------------------------+------------------------------------------------------------+----------------------------------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        |                                                            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ldap_users,sqlgroup_test_users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|          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Superuser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| Superuser,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Replication,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Bypass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RLS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5941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[2023-06-07T18:32:52.806432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[2023-06-07T18:32:52.806918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[2023-06-07T18:32:52.818396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[2023-06-07T18:32:52.818551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[2023-06-07T18:32:52.826221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[2023-06-07T18:32:52.828017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[2023-06-07T18:32:52.828350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[2023-06-07T18:32:52.828474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user stat: create: 1 drop: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[2023-06-07T18:32:52.828544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membership stat: grant: 2 revoke: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[2023-06-07T18:32:52.829118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[2023-06-07T18:32:52.829342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69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[2023-06-07T18:33:18.703076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[2023-06-07T18:33:18.703271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[2023-06-07T18:33:18.716282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[2023-06-07T18:33:18.716442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[2023-06-07T18:33:18.724416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[2023-06-07T18:33:18.724584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[2023-06-07T18:33:18.726264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[2023-06-07T18:33:18.727171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[2023-06-07T18:33:18.727386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user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[2023-06-07T18:33:18.727467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[2023-06-07T18:33:18.727543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membership stat: grant: 0 revoke: 1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[2023-06-07T18:33:18.727606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SQL: REVOKE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FROM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2462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Обеспечить большое кол-во подключений и минимизировать издержки, связанные с установлением новых подключений.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Будем пробовать встроенный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экспериментальный пул соединений: https://postgrespro.ru/docs/enterprise/11/connection-pooling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сравнивать его с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для ванильного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8977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OLTP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2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CPU c 2GB RAM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PGTune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насоветовал такие параметры</a:t>
            </a:r>
            <a:r>
              <a:rPr lang="en-US" dirty="0">
                <a:latin typeface="Consolas" panose="020B0609020204030204" pitchFamily="49" charset="0"/>
              </a:rPr>
              <a:t>: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300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512MB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1536MB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128MB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0.9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1.1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873kB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2GB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8GB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Поправим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чтоб было наглядней. 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тестирования подготовлено три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Debian 11: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 Pro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Client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не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все это в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под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Hyper-V 2016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Xeon Gold 6248R.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52055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curl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"deb http://apt.postgresql.org/pub/repos/apt $(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lsb_release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-cs)-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main"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/apt/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sources.list.d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pgdg.list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--no-check-certificate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--quiet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https://www.postgresql.org/media/keys/ACCC4CF8.asc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upgrade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postgresql-15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874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scram-sha-256/host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scram-sha-256/g'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044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Создадим пользователя и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PASSWORD 'KJheysd123@';ALTER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superuser;"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DATABASE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инициируем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localhost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запустим серию тестов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{10..600..10}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-P30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xx.xx.xx.xx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Result.txt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done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74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 cat pgbouncer.ini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[databases]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* = host=localhost port=5432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logfile = /var/log/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/pgbouncer.log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pidfile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pgbouncer.pid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*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listen_port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6432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unix_socket_dir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md5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/userlist.txt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pool_mode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transaction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max_client_conn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/userlist.txt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"KJheysd123@"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A31515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и снова запустим тест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387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У нас используется несколько (&lt;10) инстансов MS SQL Server в инфраструктуре MS, при этом: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инстансы СУБД (разных версий) работают под MS Hyper-V в нескольких VM Windows;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каждом инстансе несколько БД;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БД осуществляется из приложений на компьютерах пользователей под их правами (SSO на базе MS Active Directory (AD));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права доступа к объектам БД розданы ролям, на которые назначены группы пользователей из MS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сами пользователи (поштучно) в СУБД не прописаны, но все получают доступ к серверу как члены группы «Пользователи домена», а далее на каждую БД уже через членство в специфических группах;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между инстансами есть возможность выполнять кросс-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базные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запросы в контексте безопасности подключенного пользователя, изменение критических таблиц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логгируется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, при этом в журналах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кол-во пользователей работающих в системе – тысячи.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для управления группами доступа в AD используется внешняя система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IdM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1E90AF2B-A499-58F9-B793-CF8D0BDAC22F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Включает пул соединений и определяет максимальное количество обслуживающих процессов, которые могут использоваться клиентскими сеансами для отдельно взятой базы данных.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Максимальное количество клиентских сеансов, которые могут обслуживаться одним процессом при включении пула соединений. От этого параметра не зависит нагрузка процессора или использование памяти, так что и при большом значении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производительность не должна снизиться. При достижении предела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обслуживающий процесс прекращает принимать подключения и пока минимум одно из соединений не будет завершено, попытки подключиться к этому процессу будут вызывать ошибку. Значение по умолчанию — 1000. Этот параметр можно задать только при запуске сервера.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2573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Postgres Pro 15.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Установка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xxyyzz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592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3888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его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Примечательно, что подключение к пулу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 Pro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нативное, т.е. используются те же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pg_hba.conf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работает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Active Directory SSO!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21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3A65A8A-541B-5959-9090-C72F82A9F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585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30AF8-7E78-0A99-8C21-5EFCBC7F9D2D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latin typeface="Consolas" panose="020B0609020204030204" pitchFamily="49" charset="0"/>
              </a:rPr>
              <a:t>2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3041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9A2BEC-3C83-2C0B-82FC-EAE6FDAD2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680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BFCBB8-C97A-09AC-1923-95489EEF579C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latin typeface="Consolas" panose="020B0609020204030204" pitchFamily="49" charset="0"/>
              </a:rPr>
              <a:t>2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8588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801FA-39C8-236E-09A7-4031DD05E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96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157476-E50D-4D4C-17BA-3F6459A1BFCA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latin typeface="Consolas" panose="020B0609020204030204" pitchFamily="49" charset="0"/>
              </a:rPr>
              <a:t>2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07239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567D20-B19D-5697-0213-FBBA63C28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775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A5B870-C510-FDAE-9A36-119A2097DE28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latin typeface="Consolas" panose="020B0609020204030204" pitchFamily="49" charset="0"/>
              </a:rPr>
              <a:t>2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53456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 это</a:t>
            </a:r>
            <a:r>
              <a:rPr lang="en-US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— это расширение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Enterprise, которое в сочетании с набором доработок ядра превращает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в синхронный кластер без разделения ресурсов, который обеспечивает масштабируемость OLTP для читающих транзакций, а также высокую степень доступности с автоматическим восстановлением после сбоев.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hlinkClick r:id="rId4"/>
              </a:rPr>
              <a:t>https://postgrespro.ru/docs/enterprise/11/multimaster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Операционная система Microsoft Windows не поддерживается.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Решения 1С по ряду причин не поддерживаются.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может реплицировать только одну базу данных в кластере. Если требуется реплицировать содержимое нескольких баз данных, вы можете либо перенести все данные в разные схемы одной базы данных, либо создать для каждой базы отдельный кластер и настроить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каждом из этих кластеров.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92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shared_preload_libraries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wal_level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logical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max_prepared_transactions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* 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max_wal_senders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max_replication_slots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2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wal_sender_timeout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max_worker_processes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(N - 1) * (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+ 3) + 3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\c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mtm.init_cluster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'{"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host=b-pg-02", 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host=b-pg-03"}'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mtm.status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mtm.nodes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34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 повторить сложившуюся практику и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(и добиться, чтоб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вошел в эту среду как еще один инстанс БД для обеспечения плавной миграции):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аутентификация;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Настройка возможности запросов к MS SQL Server из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 контексте пользователя и обратно (если это вообще возможно);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Динамическое назначение ролей пользователям согласно их членству в группах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Обеспечение возможности подключения большого одновременного кол-ва пользователей;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EF9E2F7E-F360-506D-A40F-AB4E1D6A76C9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048531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8D815D-1629-E746-830E-5DBCF81BE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1537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D4ED5C-E37B-3B81-5BF4-CE919DBDD122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highlight>
                  <a:srgbClr val="FFFF00"/>
                </a:highlight>
                <a:latin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</a:rPr>
              <a:t>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38676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C1DDFCB-6814-7CCD-F9B3-4F5FA405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4996"/>
            <a:ext cx="9097645" cy="51442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E620F0-3344-1614-484E-05686F80BAED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highlight>
                  <a:srgbClr val="FFFF00"/>
                </a:highlight>
                <a:latin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</a:rPr>
              <a:t>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3714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C09F61-B314-FCEF-5769-941FFD98D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07171" cy="51251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0D637-9EC5-5548-4E6B-B884829650BC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highlight>
                  <a:srgbClr val="FFFF00"/>
                </a:highlight>
                <a:latin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</a:rPr>
              <a:t>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00965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FE2776-5A82-81BE-9550-D33245A29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1918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2DDA55-DCCA-C966-9DB5-981E08116511}"/>
              </a:ext>
            </a:extLst>
          </p:cNvPr>
          <p:cNvSpPr txBox="1"/>
          <p:nvPr/>
        </p:nvSpPr>
        <p:spPr>
          <a:xfrm>
            <a:off x="237743" y="4718304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x Xeon Gold 6248R</a:t>
            </a:r>
          </a:p>
          <a:p>
            <a:r>
              <a:rPr lang="en-US" dirty="0">
                <a:highlight>
                  <a:srgbClr val="FFFF00"/>
                </a:highlight>
                <a:latin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</a:rPr>
              <a:t> GB RAM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5924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Схема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 descr="Patroni con PostgreSQL">
            <a:extLst>
              <a:ext uri="{FF2B5EF4-FFF2-40B4-BE49-F238E27FC236}">
                <a16:creationId xmlns:a16="http://schemas.microsoft.com/office/drawing/2014/main" id="{7700102A-8B6A-3B55-85BA-511605EE2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355" y="1420930"/>
            <a:ext cx="5832681" cy="508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7574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Схема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583043-0FB2-0CB7-215F-4357D2D1C23E}"/>
              </a:ext>
            </a:extLst>
          </p:cNvPr>
          <p:cNvSpPr txBox="1"/>
          <p:nvPr/>
        </p:nvSpPr>
        <p:spPr>
          <a:xfrm>
            <a:off x="2501108" y="1362456"/>
            <a:ext cx="952189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BDF0D0-5F6A-151E-CE5C-DC5F6D1381CF}"/>
              </a:ext>
            </a:extLst>
          </p:cNvPr>
          <p:cNvSpPr txBox="1"/>
          <p:nvPr/>
        </p:nvSpPr>
        <p:spPr>
          <a:xfrm>
            <a:off x="2501108" y="1362456"/>
            <a:ext cx="9521893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cluster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healthy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9f79bd8cbb090fed: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=http://192.168.0.13:2380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=http://192.168.0.13:2379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ab28f612fac9cd5e: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=http://192.168.0.12:2380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=http://192.168.0.12:2379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ccf520eb1d8aac51: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=http://192.168.0.11:2380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=http://192.168.0.11:2379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patroni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Cluster: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pg_patroni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(7325984515973847232) ----+----+-----------+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Member   | Host         | Role    | State     | TL | Lag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+----------+--------------+---------+-----------+----+-----------+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pgsql-01 | 192.168.0.21 | Leader  | running   |  1 |          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pgsql-02 | 192.168.0.22 | Replica | streaming |  1 |         0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pgsql-03 | 192.168.0.23 | Replica | streaming |  1 |         0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+----------+--------------+---------+-----------+----+-----------+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3457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Результат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84354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Что сделано: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Active Directory аутентификация (SSO)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базных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инстансных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 запросов в обе стороны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синхронизации пользователей и групп (с членством пользователей) из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 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пулинг</a:t>
            </a: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Протестирована конфигурация 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PostgreSQL Pro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multimaster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отказоустойчивая конфигурация (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etcd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+ 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patroni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6/6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906046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8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8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84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84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749" name="Google Shape;749;p84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84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84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5182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Инфраструктура: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Hyper-V 2016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Windows Server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SQL Server 2016 / 2012 /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Active Directory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Изоллированная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среда - интернета нет совсем 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Добавляем: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Debian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 Pro Enterprise 15</a:t>
            </a:r>
          </a:p>
          <a:p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</a:t>
            </a:r>
            <a:r>
              <a:rPr lang="ru-RU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бесшовную интеграцию</a:t>
            </a:r>
            <a:r>
              <a:rPr lang="en-US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инстансов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сложившуюся инфраструктуру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Сделать доступ разработчиков к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такой же привычный как к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Минимизировать кол-во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дополнитнельных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сущностей вроде (логинов, паролей, адресов, 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отказоустойчивость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9447E299-7272-6E0D-49D8-8CFA3C51369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1595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Установится в каталог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Разрешаем внешние подключения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C864E88D-BF2F-FDB3-E990-051F0A500C6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926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5" y="1362456"/>
            <a:ext cx="11106248" cy="3727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Задача: </a:t>
            </a:r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возможность текущим пользователям и сервисным учетным записям "ходить" в БД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аналогично MS SQL: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Пользователь входит в домен AD при старте рабочей станции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SSO (Single-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Sign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-On)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Централизованная система управления доступом на базе групп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Credential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"проброшены" до уровня БД, хранимые процедуры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работют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 учетом контекста пользователя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План: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клиента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AD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файл в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авторизацию GSSAPI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доступ к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D0DBEF8F-D888-A77A-7321-1EFA6A7202DA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18525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E5F06-AD6C-977F-F544-C530E650ECC5}"/>
              </a:ext>
            </a:extLst>
          </p:cNvPr>
          <p:cNvSpPr txBox="1"/>
          <p:nvPr/>
        </p:nvSpPr>
        <p:spPr>
          <a:xfrm>
            <a:off x="2677385" y="1366892"/>
            <a:ext cx="94283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krb5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krb5-user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/krb5.conf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krb5.conf variables are only for MIT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kdc_timesync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ccache_type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4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forwardable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proxiable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parameters are only for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Heimdal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fcc-mit-ticketflags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[realms]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XXXXX.RU= {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admin_server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domain_realm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.xxxxx.ru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  <p:sp>
        <p:nvSpPr>
          <p:cNvPr id="5" name="Google Shape;196;p24">
            <a:extLst>
              <a:ext uri="{FF2B5EF4-FFF2-40B4-BE49-F238E27FC236}">
                <a16:creationId xmlns:a16="http://schemas.microsoft.com/office/drawing/2014/main" id="{7F7B8CE4-FAE9-A588-ECBE-DCA4F401A13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252062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6857</Words>
  <Application>Microsoft Office PowerPoint</Application>
  <PresentationFormat>Широкоэкранный</PresentationFormat>
  <Paragraphs>1034</Paragraphs>
  <Slides>57</Slides>
  <Notes>57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57</vt:i4>
      </vt:variant>
    </vt:vector>
  </HeadingPairs>
  <TitlesOfParts>
    <vt:vector size="65" baseType="lpstr">
      <vt:lpstr>Arial</vt:lpstr>
      <vt:lpstr>Avenir</vt:lpstr>
      <vt:lpstr>Calibri</vt:lpstr>
      <vt:lpstr>Consolas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Alexandr Berdnikov</cp:lastModifiedBy>
  <cp:revision>13</cp:revision>
  <dcterms:modified xsi:type="dcterms:W3CDTF">2024-01-20T07:05:57Z</dcterms:modified>
</cp:coreProperties>
</file>